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36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141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2005E4-D37F-EB33-95E0-3CC6BB329C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FFD8FE4-4E3F-7688-EE1B-5F87553BA6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0CEC88-154F-B079-DF59-600F70600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19/06/2025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89A34D-5771-2813-5FB6-3613455DE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341B54-952A-EF30-CF56-653513C15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2999ED-E92E-8EA4-4ECD-F3BAC40E0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195F02-8F44-FB47-64D4-52D6E649F3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2B1779-20C5-F4E2-AA0C-5A4DAE06D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19/06/2025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55E51C-35DF-0494-BE2C-020050CE2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716709-E6AC-07CA-2FF8-73D235A93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068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A4947FF-4FBE-F5B0-72D2-2C9EC8AD1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6B08AAA-2157-D9FC-6987-42DCD8E91E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A8805BB-D7B3-25DF-1A58-0D4FA7B5F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19/06/2025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032EEA-3758-282A-E653-179C4EBB1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6162B1-9CE6-C3FE-FE35-F659F9BF1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85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1452C1-CB24-72FD-5E59-B6A07A27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90A38D-273A-C778-9CCD-E6CF070D4E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D8C6BB-9927-19C7-D2DF-C919AB12B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19/06/2025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1B6CA5-E0B3-25C7-D35C-7E6A4071F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312523-E202-D676-5B0A-AE9572DDA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426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576837-CAEC-BC84-87BB-2CE7F9BCC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69B63D-0874-823F-8FB3-EAACD83AE5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A37738-BA86-B5D1-A1BC-5FD6086A1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19/06/2025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846CB1-2585-FC9C-073A-C10B2B9F4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8A93A8-61EE-4382-EA65-A798D152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41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C20156-2FB0-4957-DE8D-D39643C17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57B120-FC42-D1C6-EDAC-D61662F0DB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0A09758-AAD4-5431-676D-CB3460890D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33D0DC5-C784-5C74-0E44-E6BE8C51B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19/06/2025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CB9C300-3CAB-0189-D1A1-6DFDFBCF9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70EB8D6-B472-16AA-14E4-CB57E8570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97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DEF608-5DEB-A9AB-AA27-CD4386760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1D3E79-41EC-A781-5702-0E7567922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E291EB2-A9D7-73A9-DBF0-5C94E08CCB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037BA56-3591-2BD0-42C8-6709872498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853DDEF-A0E6-FF26-5CCF-1A4914CE08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32DC804-EF96-08D8-0AED-6E26C5F44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19/06/2025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773D8F-6437-0AD4-31A4-9DE6D8B68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4E2891-207A-B2BB-22E2-F5810B6BD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581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CF2B67-A90C-A1A3-9163-93E4585D1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C69C27A-5253-EC33-A163-EA1C5F998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19/06/2025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91460AB-4B98-537D-E766-E65C09A47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6F1EE24-5C32-C717-FB99-AF6DDEC1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4278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23EFA2C-8F66-7620-B120-8E68C20D8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19/06/2025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C7BD641-0327-CF66-D8BF-4754CDD8F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292B58A-B553-30C1-FEE1-56D7DDE13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973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AA620A-7042-B86E-263D-35D0E77B1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5100C2-3276-ABD9-46F7-89FD661E8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83E8B7C-A95A-B301-09AF-8CB060528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5914331-6A04-335C-BDC7-0DC75E305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19/06/2025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CF49C10-AFF3-5D25-B986-E22D53E4C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943E2FD-A0E6-8896-1ED5-2BB62ACEB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5880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7D77DD-CD4C-A902-BF06-D1A42CF68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0296F78-EB89-7021-77BD-2A14FA1FF8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B77B1D8-8092-577C-6317-00D583E097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2DCC5D3-342A-4D64-C301-94748D11A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19/06/2025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90EFBB3-BD24-4E46-8079-756B6FFB4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BD954CB-9539-29C9-4AB6-4A3C611BB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494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95A6E35-B6E7-4DB1-AD37-1541E5233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E0C96F6-9377-DC92-182A-DA5D3403F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6485FE-290B-7E8A-CF96-159BAD304C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16CFF7-B606-47FB-94D7-96385627BF2A}" type="datetimeFigureOut">
              <a:rPr lang="fr-FR" smtClean="0"/>
              <a:t>19/06/2025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B9DBDD-9875-F197-9A4E-300EDE7336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32E949-F22C-E550-46EE-04B7A751C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0428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6F956D-3490-2C86-519A-A4D7D312E4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>
            <a:extLst>
              <a:ext uri="{FF2B5EF4-FFF2-40B4-BE49-F238E27FC236}">
                <a16:creationId xmlns:a16="http://schemas.microsoft.com/office/drawing/2014/main" id="{BC6A7673-D68B-A3D1-969D-80DCBDABEBB2}"/>
              </a:ext>
            </a:extLst>
          </p:cNvPr>
          <p:cNvSpPr txBox="1"/>
          <p:nvPr/>
        </p:nvSpPr>
        <p:spPr>
          <a:xfrm>
            <a:off x="1080578" y="2121272"/>
            <a:ext cx="27034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Réunion de lancement et visite des ports de Lille, </a:t>
            </a:r>
            <a:r>
              <a:rPr lang="fr-FR" sz="1100" b="1" dirty="0" err="1">
                <a:solidFill>
                  <a:schemeClr val="accent1"/>
                </a:solidFill>
              </a:rPr>
              <a:t>Santes</a:t>
            </a:r>
            <a:r>
              <a:rPr lang="fr-FR" sz="1100" b="1" dirty="0">
                <a:solidFill>
                  <a:schemeClr val="accent1"/>
                </a:solidFill>
              </a:rPr>
              <a:t> et Wambrechies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E7D34A3-7F67-F5A0-CDA1-622A197D326D}"/>
              </a:ext>
            </a:extLst>
          </p:cNvPr>
          <p:cNvSpPr txBox="1"/>
          <p:nvPr/>
        </p:nvSpPr>
        <p:spPr>
          <a:xfrm>
            <a:off x="1093747" y="3109524"/>
            <a:ext cx="195526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5"/>
                </a:solidFill>
              </a:rPr>
              <a:t>Analyse des données existantes Ports de Lille et Communauté Portuaire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A203B37-2BE6-BA27-3344-9E76EA716B6D}"/>
              </a:ext>
            </a:extLst>
          </p:cNvPr>
          <p:cNvSpPr txBox="1"/>
          <p:nvPr/>
        </p:nvSpPr>
        <p:spPr>
          <a:xfrm>
            <a:off x="3784059" y="2616142"/>
            <a:ext cx="15372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3"/>
                </a:solidFill>
              </a:rPr>
              <a:t>Lancement collecte bilan carbone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2711063-8BED-F5C0-9A83-15B4FD16F9C4}"/>
              </a:ext>
            </a:extLst>
          </p:cNvPr>
          <p:cNvSpPr txBox="1"/>
          <p:nvPr/>
        </p:nvSpPr>
        <p:spPr>
          <a:xfrm>
            <a:off x="4092305" y="2114977"/>
            <a:ext cx="1521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Réunions de suivi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6EC9A1D6-34DA-96CA-9159-271362B6386D}"/>
              </a:ext>
            </a:extLst>
          </p:cNvPr>
          <p:cNvSpPr txBox="1"/>
          <p:nvPr/>
        </p:nvSpPr>
        <p:spPr>
          <a:xfrm>
            <a:off x="4778205" y="3205814"/>
            <a:ext cx="22659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5"/>
                </a:solidFill>
              </a:rPr>
              <a:t>Enquêtes, interviews et analyse des données</a:t>
            </a:r>
          </a:p>
        </p:txBody>
      </p:sp>
      <p:cxnSp>
        <p:nvCxnSpPr>
          <p:cNvPr id="72" name="Connecteur droit avec flèche 71">
            <a:extLst>
              <a:ext uri="{FF2B5EF4-FFF2-40B4-BE49-F238E27FC236}">
                <a16:creationId xmlns:a16="http://schemas.microsoft.com/office/drawing/2014/main" id="{FB458FC7-AF80-5B9B-D466-61059C1B13A7}"/>
              </a:ext>
            </a:extLst>
          </p:cNvPr>
          <p:cNvCxnSpPr>
            <a:cxnSpLocks/>
            <a:stCxn id="28" idx="3"/>
            <a:endCxn id="77" idx="1"/>
          </p:cNvCxnSpPr>
          <p:nvPr/>
        </p:nvCxnSpPr>
        <p:spPr>
          <a:xfrm flipV="1">
            <a:off x="5321299" y="2830834"/>
            <a:ext cx="812678" cy="7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7" name="ZoneTexte 76">
            <a:extLst>
              <a:ext uri="{FF2B5EF4-FFF2-40B4-BE49-F238E27FC236}">
                <a16:creationId xmlns:a16="http://schemas.microsoft.com/office/drawing/2014/main" id="{BB242835-E513-4268-A92D-B46D7CD46E84}"/>
              </a:ext>
            </a:extLst>
          </p:cNvPr>
          <p:cNvSpPr txBox="1"/>
          <p:nvPr/>
        </p:nvSpPr>
        <p:spPr>
          <a:xfrm>
            <a:off x="6133977" y="2615390"/>
            <a:ext cx="13215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3"/>
                </a:solidFill>
              </a:rPr>
              <a:t>Fin de collecte bilan carbone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0651ABE0-A45E-BEDE-822D-789F31DEA161}"/>
              </a:ext>
            </a:extLst>
          </p:cNvPr>
          <p:cNvSpPr txBox="1"/>
          <p:nvPr/>
        </p:nvSpPr>
        <p:spPr>
          <a:xfrm>
            <a:off x="8396669" y="2612819"/>
            <a:ext cx="114218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chemeClr val="accent3"/>
                </a:solidFill>
              </a:rPr>
              <a:t>Restitution bilan carbone</a:t>
            </a:r>
          </a:p>
        </p:txBody>
      </p:sp>
      <p:cxnSp>
        <p:nvCxnSpPr>
          <p:cNvPr id="83" name="Connecteur droit avec flèche 82">
            <a:extLst>
              <a:ext uri="{FF2B5EF4-FFF2-40B4-BE49-F238E27FC236}">
                <a16:creationId xmlns:a16="http://schemas.microsoft.com/office/drawing/2014/main" id="{33107E54-3EB7-8F74-74EB-E3C286465904}"/>
              </a:ext>
            </a:extLst>
          </p:cNvPr>
          <p:cNvCxnSpPr>
            <a:cxnSpLocks/>
            <a:stCxn id="77" idx="3"/>
            <a:endCxn id="82" idx="1"/>
          </p:cNvCxnSpPr>
          <p:nvPr/>
        </p:nvCxnSpPr>
        <p:spPr>
          <a:xfrm flipV="1">
            <a:off x="7455518" y="2828263"/>
            <a:ext cx="941151" cy="25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AEDC4DCC-87E4-1A22-ED40-55811CD06428}"/>
              </a:ext>
            </a:extLst>
          </p:cNvPr>
          <p:cNvCxnSpPr>
            <a:cxnSpLocks/>
            <a:stCxn id="44" idx="3"/>
            <a:endCxn id="41" idx="1"/>
          </p:cNvCxnSpPr>
          <p:nvPr/>
        </p:nvCxnSpPr>
        <p:spPr>
          <a:xfrm flipV="1">
            <a:off x="7044131" y="3414397"/>
            <a:ext cx="2375650" cy="68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6" name="Connecteur droit avec flèche 95">
            <a:extLst>
              <a:ext uri="{FF2B5EF4-FFF2-40B4-BE49-F238E27FC236}">
                <a16:creationId xmlns:a16="http://schemas.microsoft.com/office/drawing/2014/main" id="{E252CCD8-3668-270C-633F-2C333710C5B2}"/>
              </a:ext>
            </a:extLst>
          </p:cNvPr>
          <p:cNvCxnSpPr>
            <a:cxnSpLocks/>
            <a:stCxn id="25" idx="3"/>
            <a:endCxn id="44" idx="1"/>
          </p:cNvCxnSpPr>
          <p:nvPr/>
        </p:nvCxnSpPr>
        <p:spPr>
          <a:xfrm>
            <a:off x="3049007" y="3409606"/>
            <a:ext cx="1729198" cy="116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AFB17939-C9CA-BF12-E809-3BC1D09A9ED3}"/>
              </a:ext>
            </a:extLst>
          </p:cNvPr>
          <p:cNvCxnSpPr>
            <a:cxnSpLocks/>
          </p:cNvCxnSpPr>
          <p:nvPr/>
        </p:nvCxnSpPr>
        <p:spPr>
          <a:xfrm>
            <a:off x="1794756" y="5198310"/>
            <a:ext cx="928505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021FF062-098E-2567-0C0B-CD123B940D63}"/>
              </a:ext>
            </a:extLst>
          </p:cNvPr>
          <p:cNvSpPr txBox="1"/>
          <p:nvPr/>
        </p:nvSpPr>
        <p:spPr>
          <a:xfrm>
            <a:off x="815505" y="4308705"/>
            <a:ext cx="1955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Septembre 2026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A01EC13-2CE4-2912-B01E-CBAEF82E0D88}"/>
              </a:ext>
            </a:extLst>
          </p:cNvPr>
          <p:cNvSpPr txBox="1"/>
          <p:nvPr/>
        </p:nvSpPr>
        <p:spPr>
          <a:xfrm>
            <a:off x="1877438" y="5462877"/>
            <a:ext cx="247082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Réunion de mi-parcours </a:t>
            </a:r>
          </a:p>
          <a:p>
            <a:r>
              <a:rPr lang="fr-FR" sz="1100" b="1" dirty="0">
                <a:solidFill>
                  <a:schemeClr val="accent1"/>
                </a:solidFill>
              </a:rPr>
              <a:t>Stratégie de décarbonation</a:t>
            </a:r>
          </a:p>
          <a:p>
            <a:r>
              <a:rPr lang="fr-FR" sz="1100" b="1" dirty="0">
                <a:solidFill>
                  <a:schemeClr val="accent1"/>
                </a:solidFill>
              </a:rPr>
              <a:t>Plan d’actions et d’investissements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95B8631-2805-60E6-DEAD-B533F26C921A}"/>
              </a:ext>
            </a:extLst>
          </p:cNvPr>
          <p:cNvCxnSpPr>
            <a:cxnSpLocks/>
          </p:cNvCxnSpPr>
          <p:nvPr/>
        </p:nvCxnSpPr>
        <p:spPr>
          <a:xfrm flipH="1" flipV="1">
            <a:off x="3937531" y="4937106"/>
            <a:ext cx="10282" cy="26120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C1313F6-A82E-EA80-9F8C-177917F8BCB8}"/>
              </a:ext>
            </a:extLst>
          </p:cNvPr>
          <p:cNvCxnSpPr>
            <a:cxnSpLocks/>
          </p:cNvCxnSpPr>
          <p:nvPr/>
        </p:nvCxnSpPr>
        <p:spPr>
          <a:xfrm flipV="1">
            <a:off x="7537308" y="4937106"/>
            <a:ext cx="0" cy="26120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858D4D9E-8517-7654-56AC-F67296C6D272}"/>
              </a:ext>
            </a:extLst>
          </p:cNvPr>
          <p:cNvSpPr txBox="1"/>
          <p:nvPr/>
        </p:nvSpPr>
        <p:spPr>
          <a:xfrm>
            <a:off x="9580127" y="4308705"/>
            <a:ext cx="1955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Septembre 2027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6E041AB-3582-7FCC-D8D6-E3AFF7348E49}"/>
              </a:ext>
            </a:extLst>
          </p:cNvPr>
          <p:cNvSpPr txBox="1"/>
          <p:nvPr/>
        </p:nvSpPr>
        <p:spPr>
          <a:xfrm>
            <a:off x="6965404" y="4629412"/>
            <a:ext cx="1142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Mai 2027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CA2CBC5-3B41-8FE2-3C80-622A349218C5}"/>
              </a:ext>
            </a:extLst>
          </p:cNvPr>
          <p:cNvSpPr txBox="1"/>
          <p:nvPr/>
        </p:nvSpPr>
        <p:spPr>
          <a:xfrm>
            <a:off x="5468875" y="4308698"/>
            <a:ext cx="1241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Mars 2027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2092E82-0B0A-69F3-A029-2460A77DD842}"/>
              </a:ext>
            </a:extLst>
          </p:cNvPr>
          <p:cNvSpPr txBox="1"/>
          <p:nvPr/>
        </p:nvSpPr>
        <p:spPr>
          <a:xfrm>
            <a:off x="2968466" y="4616646"/>
            <a:ext cx="1817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Décembre 2026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B63C9B9-80AD-34EF-7129-3FEA500E3475}"/>
              </a:ext>
            </a:extLst>
          </p:cNvPr>
          <p:cNvSpPr txBox="1"/>
          <p:nvPr/>
        </p:nvSpPr>
        <p:spPr>
          <a:xfrm>
            <a:off x="218873" y="4692665"/>
            <a:ext cx="1235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002060"/>
                </a:solidFill>
              </a:rPr>
              <a:t>Année 2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CD143B77-DEB8-3576-0891-59B0F9BDF3D1}"/>
              </a:ext>
            </a:extLst>
          </p:cNvPr>
          <p:cNvCxnSpPr/>
          <p:nvPr/>
        </p:nvCxnSpPr>
        <p:spPr>
          <a:xfrm>
            <a:off x="11074944" y="5198310"/>
            <a:ext cx="813072" cy="0"/>
          </a:xfrm>
          <a:prstGeom prst="line">
            <a:avLst/>
          </a:prstGeom>
          <a:ln w="5715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5E490F98-7F38-84B9-93C6-4579C3C62CA6}"/>
              </a:ext>
            </a:extLst>
          </p:cNvPr>
          <p:cNvCxnSpPr/>
          <p:nvPr/>
        </p:nvCxnSpPr>
        <p:spPr>
          <a:xfrm>
            <a:off x="981681" y="5198310"/>
            <a:ext cx="813072" cy="0"/>
          </a:xfrm>
          <a:prstGeom prst="line">
            <a:avLst/>
          </a:prstGeom>
          <a:ln w="5715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ZoneTexte 69">
            <a:extLst>
              <a:ext uri="{FF2B5EF4-FFF2-40B4-BE49-F238E27FC236}">
                <a16:creationId xmlns:a16="http://schemas.microsoft.com/office/drawing/2014/main" id="{ECA1F567-A28C-13F9-08DF-85C4F9A0F1BA}"/>
              </a:ext>
            </a:extLst>
          </p:cNvPr>
          <p:cNvSpPr txBox="1"/>
          <p:nvPr/>
        </p:nvSpPr>
        <p:spPr>
          <a:xfrm>
            <a:off x="9738623" y="5572163"/>
            <a:ext cx="24566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Réunion fin mission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42672773-4571-D530-5A00-589FAAEDB835}"/>
              </a:ext>
            </a:extLst>
          </p:cNvPr>
          <p:cNvSpPr txBox="1"/>
          <p:nvPr/>
        </p:nvSpPr>
        <p:spPr>
          <a:xfrm>
            <a:off x="218872" y="146447"/>
            <a:ext cx="11669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PLANNING PRÉVISIONNEL DE LA MISSION ET VISIBILITÉ SUR LE PAIEMENT, PAR PORTS DE LILLE </a:t>
            </a: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544A99BA-195F-9DC2-29C5-8BC7091D342D}"/>
              </a:ext>
            </a:extLst>
          </p:cNvPr>
          <p:cNvCxnSpPr>
            <a:cxnSpLocks/>
          </p:cNvCxnSpPr>
          <p:nvPr/>
        </p:nvCxnSpPr>
        <p:spPr>
          <a:xfrm flipV="1">
            <a:off x="1786645" y="4666526"/>
            <a:ext cx="0" cy="5493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037A96D3-AFEA-442E-3329-529FD4B2882E}"/>
              </a:ext>
            </a:extLst>
          </p:cNvPr>
          <p:cNvCxnSpPr>
            <a:cxnSpLocks/>
          </p:cNvCxnSpPr>
          <p:nvPr/>
        </p:nvCxnSpPr>
        <p:spPr>
          <a:xfrm flipV="1">
            <a:off x="6096000" y="4621284"/>
            <a:ext cx="0" cy="5770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DBC679AC-1B53-7987-8C56-F1A944B4E38D}"/>
              </a:ext>
            </a:extLst>
          </p:cNvPr>
          <p:cNvCxnSpPr>
            <a:cxnSpLocks/>
          </p:cNvCxnSpPr>
          <p:nvPr/>
        </p:nvCxnSpPr>
        <p:spPr>
          <a:xfrm flipV="1">
            <a:off x="10567482" y="4595931"/>
            <a:ext cx="0" cy="6023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ACE81228-E13D-4AE8-83F2-31E22DF5CC23}"/>
              </a:ext>
            </a:extLst>
          </p:cNvPr>
          <p:cNvCxnSpPr>
            <a:cxnSpLocks/>
          </p:cNvCxnSpPr>
          <p:nvPr/>
        </p:nvCxnSpPr>
        <p:spPr>
          <a:xfrm>
            <a:off x="1789894" y="1906208"/>
            <a:ext cx="928505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ZoneTexte 53">
            <a:extLst>
              <a:ext uri="{FF2B5EF4-FFF2-40B4-BE49-F238E27FC236}">
                <a16:creationId xmlns:a16="http://schemas.microsoft.com/office/drawing/2014/main" id="{F5902345-DD4A-E33A-D8D3-BA29510E9387}"/>
              </a:ext>
            </a:extLst>
          </p:cNvPr>
          <p:cNvSpPr txBox="1"/>
          <p:nvPr/>
        </p:nvSpPr>
        <p:spPr>
          <a:xfrm>
            <a:off x="810643" y="1016603"/>
            <a:ext cx="1955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Automne 2025</a:t>
            </a:r>
          </a:p>
        </p:txBody>
      </p: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D74A146D-2EFC-31C9-C36F-4DDC25248671}"/>
              </a:ext>
            </a:extLst>
          </p:cNvPr>
          <p:cNvCxnSpPr>
            <a:cxnSpLocks/>
          </p:cNvCxnSpPr>
          <p:nvPr/>
        </p:nvCxnSpPr>
        <p:spPr>
          <a:xfrm flipV="1">
            <a:off x="6822328" y="1645004"/>
            <a:ext cx="0" cy="26120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BA179827-4E7D-0F96-79F5-A1901248465A}"/>
              </a:ext>
            </a:extLst>
          </p:cNvPr>
          <p:cNvSpPr txBox="1"/>
          <p:nvPr/>
        </p:nvSpPr>
        <p:spPr>
          <a:xfrm>
            <a:off x="9437064" y="1015566"/>
            <a:ext cx="1955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Septembre 2026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F9DFB1F5-45B5-FB15-1EC8-61A581664409}"/>
              </a:ext>
            </a:extLst>
          </p:cNvPr>
          <p:cNvSpPr txBox="1"/>
          <p:nvPr/>
        </p:nvSpPr>
        <p:spPr>
          <a:xfrm>
            <a:off x="6250336" y="1328033"/>
            <a:ext cx="1142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Avril 2026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5690D510-4EF0-A324-68A5-71D6A48E3CC6}"/>
              </a:ext>
            </a:extLst>
          </p:cNvPr>
          <p:cNvSpPr txBox="1"/>
          <p:nvPr/>
        </p:nvSpPr>
        <p:spPr>
          <a:xfrm>
            <a:off x="3935958" y="1016603"/>
            <a:ext cx="1421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Janvier 2026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4EF9AFF3-AC16-79D0-C87D-C5CB73E21BB3}"/>
              </a:ext>
            </a:extLst>
          </p:cNvPr>
          <p:cNvSpPr txBox="1"/>
          <p:nvPr/>
        </p:nvSpPr>
        <p:spPr>
          <a:xfrm>
            <a:off x="214011" y="1400563"/>
            <a:ext cx="1235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002060"/>
                </a:solidFill>
              </a:rPr>
              <a:t>Année 1</a:t>
            </a:r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99EA279B-C485-5066-919E-533C61635D07}"/>
              </a:ext>
            </a:extLst>
          </p:cNvPr>
          <p:cNvCxnSpPr/>
          <p:nvPr/>
        </p:nvCxnSpPr>
        <p:spPr>
          <a:xfrm>
            <a:off x="11070082" y="1906208"/>
            <a:ext cx="813072" cy="0"/>
          </a:xfrm>
          <a:prstGeom prst="line">
            <a:avLst/>
          </a:prstGeom>
          <a:ln w="5715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25838820-D47A-185D-0573-5F1D597F720E}"/>
              </a:ext>
            </a:extLst>
          </p:cNvPr>
          <p:cNvCxnSpPr/>
          <p:nvPr/>
        </p:nvCxnSpPr>
        <p:spPr>
          <a:xfrm>
            <a:off x="976819" y="1906208"/>
            <a:ext cx="813072" cy="0"/>
          </a:xfrm>
          <a:prstGeom prst="line">
            <a:avLst/>
          </a:prstGeom>
          <a:ln w="5715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1A7425BB-CB7F-0684-9365-F7726335A651}"/>
              </a:ext>
            </a:extLst>
          </p:cNvPr>
          <p:cNvCxnSpPr>
            <a:cxnSpLocks/>
          </p:cNvCxnSpPr>
          <p:nvPr/>
        </p:nvCxnSpPr>
        <p:spPr>
          <a:xfrm flipV="1">
            <a:off x="1781783" y="1374424"/>
            <a:ext cx="0" cy="5317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A02D0FCB-FC94-9314-6E59-407566519ECC}"/>
              </a:ext>
            </a:extLst>
          </p:cNvPr>
          <p:cNvCxnSpPr>
            <a:cxnSpLocks/>
          </p:cNvCxnSpPr>
          <p:nvPr/>
        </p:nvCxnSpPr>
        <p:spPr>
          <a:xfrm flipH="1" flipV="1">
            <a:off x="4651748" y="1316505"/>
            <a:ext cx="4862" cy="5770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8A761BAA-19A6-0922-03D4-E982BFBEE969}"/>
              </a:ext>
            </a:extLst>
          </p:cNvPr>
          <p:cNvCxnSpPr>
            <a:cxnSpLocks/>
          </p:cNvCxnSpPr>
          <p:nvPr/>
        </p:nvCxnSpPr>
        <p:spPr>
          <a:xfrm flipV="1">
            <a:off x="10424419" y="1302792"/>
            <a:ext cx="0" cy="6023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4" name="Graphique 73" descr="Euro avec un remplissage uni">
            <a:extLst>
              <a:ext uri="{FF2B5EF4-FFF2-40B4-BE49-F238E27FC236}">
                <a16:creationId xmlns:a16="http://schemas.microsoft.com/office/drawing/2014/main" id="{AF3DE3D1-FE66-682A-E44D-DEDF3D2A75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38861" y="1962363"/>
            <a:ext cx="257084" cy="204973"/>
          </a:xfrm>
          <a:prstGeom prst="rect">
            <a:avLst/>
          </a:prstGeom>
        </p:spPr>
      </p:pic>
      <p:pic>
        <p:nvPicPr>
          <p:cNvPr id="95" name="Graphique 94" descr="Euro avec un remplissage uni">
            <a:extLst>
              <a:ext uri="{FF2B5EF4-FFF2-40B4-BE49-F238E27FC236}">
                <a16:creationId xmlns:a16="http://schemas.microsoft.com/office/drawing/2014/main" id="{AC003D1E-DE3E-7021-CDAC-9654B03A6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67458" y="1956002"/>
            <a:ext cx="257084" cy="204973"/>
          </a:xfrm>
          <a:prstGeom prst="rect">
            <a:avLst/>
          </a:prstGeom>
        </p:spPr>
      </p:pic>
      <p:pic>
        <p:nvPicPr>
          <p:cNvPr id="105" name="Graphique 104" descr="Euro avec un remplissage uni">
            <a:extLst>
              <a:ext uri="{FF2B5EF4-FFF2-40B4-BE49-F238E27FC236}">
                <a16:creationId xmlns:a16="http://schemas.microsoft.com/office/drawing/2014/main" id="{D4D68981-AFAD-AE81-86EC-BDA34BB9CE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42894" y="1962170"/>
            <a:ext cx="257084" cy="204973"/>
          </a:xfrm>
          <a:prstGeom prst="rect">
            <a:avLst/>
          </a:prstGeom>
        </p:spPr>
      </p:pic>
      <p:pic>
        <p:nvPicPr>
          <p:cNvPr id="106" name="Graphique 105" descr="Euro avec un remplissage uni">
            <a:extLst>
              <a:ext uri="{FF2B5EF4-FFF2-40B4-BE49-F238E27FC236}">
                <a16:creationId xmlns:a16="http://schemas.microsoft.com/office/drawing/2014/main" id="{0E70CF26-3570-2024-DE54-C431133B66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38861" y="5261438"/>
            <a:ext cx="257084" cy="204973"/>
          </a:xfrm>
          <a:prstGeom prst="rect">
            <a:avLst/>
          </a:prstGeom>
        </p:spPr>
      </p:pic>
      <p:pic>
        <p:nvPicPr>
          <p:cNvPr id="107" name="Graphique 106" descr="Euro avec un remplissage uni">
            <a:extLst>
              <a:ext uri="{FF2B5EF4-FFF2-40B4-BE49-F238E27FC236}">
                <a16:creationId xmlns:a16="http://schemas.microsoft.com/office/drawing/2014/main" id="{7647DAA6-7B50-E3B2-47AE-57D2400C32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6115" y="5251297"/>
            <a:ext cx="257084" cy="204973"/>
          </a:xfrm>
          <a:prstGeom prst="rect">
            <a:avLst/>
          </a:prstGeom>
        </p:spPr>
      </p:pic>
      <p:pic>
        <p:nvPicPr>
          <p:cNvPr id="108" name="Graphique 107" descr="Euro avec un remplissage uni">
            <a:extLst>
              <a:ext uri="{FF2B5EF4-FFF2-40B4-BE49-F238E27FC236}">
                <a16:creationId xmlns:a16="http://schemas.microsoft.com/office/drawing/2014/main" id="{3AA7A36E-3974-3172-20C4-5E337DD1E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24353" y="5261438"/>
            <a:ext cx="257084" cy="204973"/>
          </a:xfrm>
          <a:prstGeom prst="rect">
            <a:avLst/>
          </a:prstGeom>
        </p:spPr>
      </p:pic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7C2A640A-E881-78CE-28A5-7A44C297754F}"/>
              </a:ext>
            </a:extLst>
          </p:cNvPr>
          <p:cNvCxnSpPr>
            <a:cxnSpLocks/>
          </p:cNvCxnSpPr>
          <p:nvPr/>
        </p:nvCxnSpPr>
        <p:spPr>
          <a:xfrm flipV="1">
            <a:off x="8966794" y="1641618"/>
            <a:ext cx="0" cy="26120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743B3A26-495E-ECE9-8B2A-45F3BD0C1373}"/>
              </a:ext>
            </a:extLst>
          </p:cNvPr>
          <p:cNvSpPr txBox="1"/>
          <p:nvPr/>
        </p:nvSpPr>
        <p:spPr>
          <a:xfrm>
            <a:off x="8379879" y="1324647"/>
            <a:ext cx="1176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Juillet 2026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A8BE9C78-171B-6868-0D2C-462FAADFB6BA}"/>
              </a:ext>
            </a:extLst>
          </p:cNvPr>
          <p:cNvSpPr txBox="1"/>
          <p:nvPr/>
        </p:nvSpPr>
        <p:spPr>
          <a:xfrm>
            <a:off x="9419781" y="3198953"/>
            <a:ext cx="20462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100" b="1">
                <a:solidFill>
                  <a:schemeClr val="accent5"/>
                </a:solidFill>
              </a:defRPr>
            </a:lvl1pPr>
          </a:lstStyle>
          <a:p>
            <a:r>
              <a:rPr lang="fr-FR" dirty="0"/>
              <a:t>Restitution empreinte carbone et émissions évitées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8C761689-9F3E-B6DB-C172-A2082D2A2EE4}"/>
              </a:ext>
            </a:extLst>
          </p:cNvPr>
          <p:cNvSpPr txBox="1"/>
          <p:nvPr/>
        </p:nvSpPr>
        <p:spPr>
          <a:xfrm>
            <a:off x="6872786" y="2151032"/>
            <a:ext cx="15219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Réunions de suivi</a:t>
            </a:r>
          </a:p>
          <a:p>
            <a:r>
              <a:rPr lang="fr-FR" sz="1100" b="1" dirty="0">
                <a:solidFill>
                  <a:schemeClr val="accent1"/>
                </a:solidFill>
              </a:rPr>
              <a:t>Sensibilisation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7091FD4A-8F95-66DE-1DD6-DCDD4CCD8615}"/>
              </a:ext>
            </a:extLst>
          </p:cNvPr>
          <p:cNvSpPr txBox="1"/>
          <p:nvPr/>
        </p:nvSpPr>
        <p:spPr>
          <a:xfrm>
            <a:off x="9653706" y="2156716"/>
            <a:ext cx="15219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Réunions de suivi</a:t>
            </a:r>
          </a:p>
          <a:p>
            <a:r>
              <a:rPr lang="fr-FR" sz="1100" b="1" dirty="0">
                <a:solidFill>
                  <a:schemeClr val="accent1"/>
                </a:solidFill>
              </a:rPr>
              <a:t>Sensibilisation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E491BDB3-6BDC-5AD7-98AE-F634B44C5978}"/>
              </a:ext>
            </a:extLst>
          </p:cNvPr>
          <p:cNvSpPr txBox="1"/>
          <p:nvPr/>
        </p:nvSpPr>
        <p:spPr>
          <a:xfrm>
            <a:off x="1084019" y="2618838"/>
            <a:ext cx="18698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100" b="1">
                <a:solidFill>
                  <a:schemeClr val="accent3"/>
                </a:solidFill>
              </a:defRPr>
            </a:lvl1pPr>
          </a:lstStyle>
          <a:p>
            <a:r>
              <a:rPr lang="fr-FR" dirty="0"/>
              <a:t>Analyse des données existantes bilan carbone</a:t>
            </a:r>
          </a:p>
        </p:txBody>
      </p:sp>
      <p:cxnSp>
        <p:nvCxnSpPr>
          <p:cNvPr id="87" name="Connecteur droit avec flèche 86">
            <a:extLst>
              <a:ext uri="{FF2B5EF4-FFF2-40B4-BE49-F238E27FC236}">
                <a16:creationId xmlns:a16="http://schemas.microsoft.com/office/drawing/2014/main" id="{1046F703-FDA5-FD7A-A5E2-EB6E9627BBA7}"/>
              </a:ext>
            </a:extLst>
          </p:cNvPr>
          <p:cNvCxnSpPr>
            <a:cxnSpLocks/>
            <a:stCxn id="86" idx="3"/>
            <a:endCxn id="28" idx="1"/>
          </p:cNvCxnSpPr>
          <p:nvPr/>
        </p:nvCxnSpPr>
        <p:spPr>
          <a:xfrm flipV="1">
            <a:off x="2953876" y="2831586"/>
            <a:ext cx="830183" cy="26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5" name="ZoneTexte 114">
            <a:extLst>
              <a:ext uri="{FF2B5EF4-FFF2-40B4-BE49-F238E27FC236}">
                <a16:creationId xmlns:a16="http://schemas.microsoft.com/office/drawing/2014/main" id="{583FB772-861C-7263-A833-117EED2D0530}"/>
              </a:ext>
            </a:extLst>
          </p:cNvPr>
          <p:cNvSpPr txBox="1"/>
          <p:nvPr/>
        </p:nvSpPr>
        <p:spPr>
          <a:xfrm>
            <a:off x="4470749" y="5442245"/>
            <a:ext cx="15219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Réunions de suivi</a:t>
            </a:r>
          </a:p>
          <a:p>
            <a:r>
              <a:rPr lang="fr-FR" sz="1100" b="1" dirty="0">
                <a:solidFill>
                  <a:schemeClr val="accent1"/>
                </a:solidFill>
              </a:rPr>
              <a:t>Sensibilisation</a:t>
            </a:r>
          </a:p>
        </p:txBody>
      </p:sp>
      <p:sp>
        <p:nvSpPr>
          <p:cNvPr id="116" name="ZoneTexte 115">
            <a:extLst>
              <a:ext uri="{FF2B5EF4-FFF2-40B4-BE49-F238E27FC236}">
                <a16:creationId xmlns:a16="http://schemas.microsoft.com/office/drawing/2014/main" id="{87053E51-8580-F6A4-C5B4-15D1B4656F67}"/>
              </a:ext>
            </a:extLst>
          </p:cNvPr>
          <p:cNvSpPr txBox="1"/>
          <p:nvPr/>
        </p:nvSpPr>
        <p:spPr>
          <a:xfrm>
            <a:off x="6794747" y="5442245"/>
            <a:ext cx="15219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Réunions de suivi</a:t>
            </a:r>
          </a:p>
          <a:p>
            <a:r>
              <a:rPr lang="fr-FR" sz="1100" b="1" dirty="0">
                <a:solidFill>
                  <a:schemeClr val="accent1"/>
                </a:solidFill>
              </a:rPr>
              <a:t>Sensibilisation</a:t>
            </a:r>
          </a:p>
        </p:txBody>
      </p:sp>
      <p:sp>
        <p:nvSpPr>
          <p:cNvPr id="117" name="ZoneTexte 116">
            <a:extLst>
              <a:ext uri="{FF2B5EF4-FFF2-40B4-BE49-F238E27FC236}">
                <a16:creationId xmlns:a16="http://schemas.microsoft.com/office/drawing/2014/main" id="{8F9A61FC-11A5-5772-D8BC-FE776232750A}"/>
              </a:ext>
            </a:extLst>
          </p:cNvPr>
          <p:cNvSpPr txBox="1"/>
          <p:nvPr/>
        </p:nvSpPr>
        <p:spPr>
          <a:xfrm>
            <a:off x="1781783" y="6201719"/>
            <a:ext cx="2554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2">
                    <a:lumMod val="75000"/>
                  </a:schemeClr>
                </a:solidFill>
              </a:rPr>
              <a:t>Accompagnement de l’équipe projet, suivi du plan d’actions et indicateurs</a:t>
            </a:r>
          </a:p>
        </p:txBody>
      </p:sp>
      <p:cxnSp>
        <p:nvCxnSpPr>
          <p:cNvPr id="118" name="Connecteur droit avec flèche 117">
            <a:extLst>
              <a:ext uri="{FF2B5EF4-FFF2-40B4-BE49-F238E27FC236}">
                <a16:creationId xmlns:a16="http://schemas.microsoft.com/office/drawing/2014/main" id="{9CAEBC44-AB74-1C22-82E3-EC402CFEF2C6}"/>
              </a:ext>
            </a:extLst>
          </p:cNvPr>
          <p:cNvCxnSpPr>
            <a:cxnSpLocks/>
            <a:stCxn id="117" idx="3"/>
          </p:cNvCxnSpPr>
          <p:nvPr/>
        </p:nvCxnSpPr>
        <p:spPr>
          <a:xfrm>
            <a:off x="4336384" y="6417163"/>
            <a:ext cx="6216511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4719E869-2BEA-E9DB-4D83-A2154FDFFFE8}"/>
              </a:ext>
            </a:extLst>
          </p:cNvPr>
          <p:cNvSpPr txBox="1"/>
          <p:nvPr/>
        </p:nvSpPr>
        <p:spPr>
          <a:xfrm>
            <a:off x="1093747" y="3730080"/>
            <a:ext cx="2554125" cy="266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2">
                    <a:lumMod val="75000"/>
                  </a:schemeClr>
                </a:solidFill>
              </a:rPr>
              <a:t>Accompagnement de l’équipe projet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E61173E3-C936-E65F-021C-3CE7EFDF4A7A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3647872" y="3863327"/>
            <a:ext cx="6795022" cy="442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1195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140</Words>
  <Application>Microsoft Office PowerPoint</Application>
  <PresentationFormat>Grand écran</PresentationFormat>
  <Paragraphs>36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FEUGIER Sarah</dc:creator>
  <cp:lastModifiedBy>FEUGIER Sarah</cp:lastModifiedBy>
  <cp:revision>9</cp:revision>
  <dcterms:created xsi:type="dcterms:W3CDTF">2025-04-25T15:16:31Z</dcterms:created>
  <dcterms:modified xsi:type="dcterms:W3CDTF">2025-06-19T14:08:31Z</dcterms:modified>
</cp:coreProperties>
</file>